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3" r:id="rId3"/>
    <p:sldId id="260" r:id="rId4"/>
    <p:sldId id="264" r:id="rId5"/>
    <p:sldId id="265" r:id="rId6"/>
    <p:sldId id="261" r:id="rId7"/>
    <p:sldId id="266" r:id="rId8"/>
    <p:sldId id="267" r:id="rId9"/>
    <p:sldId id="268" r:id="rId10"/>
    <p:sldId id="270" r:id="rId11"/>
    <p:sldId id="269" r:id="rId12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6"/>
    <p:restoredTop sz="94666"/>
  </p:normalViewPr>
  <p:slideViewPr>
    <p:cSldViewPr snapToGrid="0" snapToObjects="1">
      <p:cViewPr varScale="1">
        <p:scale>
          <a:sx n="78" d="100"/>
          <a:sy n="78" d="100"/>
        </p:scale>
        <p:origin x="950" y="62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13/05/2025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13/05/2025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13/05/2025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13/05/2025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13/05/2025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13/05/2025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13/05/2025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13/05/2025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13/05/2025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E5500FD-9F11-DEC4-7643-E00249FBFE53}"/>
              </a:ext>
            </a:extLst>
          </p:cNvPr>
          <p:cNvSpPr txBox="1"/>
          <p:nvPr/>
        </p:nvSpPr>
        <p:spPr>
          <a:xfrm>
            <a:off x="824724" y="520026"/>
            <a:ext cx="33821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  <a:latin typeface="Aharoni"/>
                <a:ea typeface="Calibri"/>
                <a:cs typeface="Calibri"/>
              </a:rPr>
              <a:t>FACULTAD DE</a:t>
            </a:r>
            <a:endParaRPr lang="es-ES" sz="3600" dirty="0">
              <a:solidFill>
                <a:schemeClr val="bg1"/>
              </a:solidFill>
              <a:ea typeface="Calibri"/>
              <a:cs typeface="Calibri"/>
            </a:endParaRPr>
          </a:p>
          <a:p>
            <a:pPr algn="ctr"/>
            <a:r>
              <a:rPr lang="es-ES" sz="3600" b="1" dirty="0">
                <a:solidFill>
                  <a:schemeClr val="bg1"/>
                </a:solidFill>
                <a:latin typeface="Aharoni"/>
                <a:ea typeface="Calibri"/>
                <a:cs typeface="Calibri"/>
              </a:rPr>
              <a:t>INGENIERIA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DEBBC4A-F3C6-F58A-0D39-36C12EE7EA28}"/>
              </a:ext>
            </a:extLst>
          </p:cNvPr>
          <p:cNvSpPr txBox="1"/>
          <p:nvPr/>
        </p:nvSpPr>
        <p:spPr>
          <a:xfrm>
            <a:off x="813223" y="1987159"/>
            <a:ext cx="33821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>
                <a:solidFill>
                  <a:schemeClr val="bg1"/>
                </a:solidFill>
                <a:latin typeface="Aharoni"/>
                <a:ea typeface="Calibri"/>
                <a:cs typeface="Calibri"/>
              </a:rPr>
              <a:t>INGENIERIA</a:t>
            </a:r>
            <a:endParaRPr lang="es-ES" sz="3600" b="1" dirty="0">
              <a:solidFill>
                <a:schemeClr val="bg1"/>
              </a:solidFill>
              <a:latin typeface="Aharoni"/>
              <a:ea typeface="Calibri"/>
              <a:cs typeface="Calibri"/>
            </a:endParaRPr>
          </a:p>
          <a:p>
            <a:pPr algn="ctr"/>
            <a:r>
              <a:rPr lang="es-ES" sz="3600" b="1" dirty="0">
                <a:solidFill>
                  <a:schemeClr val="bg1"/>
                </a:solidFill>
                <a:latin typeface="Aharoni"/>
                <a:ea typeface="Calibri"/>
                <a:cs typeface="Calibri"/>
              </a:rPr>
              <a:t>SISTEMAS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0797168-0733-FEB1-F8EE-56D6ACC886F6}"/>
              </a:ext>
            </a:extLst>
          </p:cNvPr>
          <p:cNvSpPr txBox="1"/>
          <p:nvPr/>
        </p:nvSpPr>
        <p:spPr>
          <a:xfrm>
            <a:off x="403718" y="3431548"/>
            <a:ext cx="420111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>
                <a:solidFill>
                  <a:schemeClr val="bg1"/>
                </a:solidFill>
                <a:latin typeface="Aharoni"/>
                <a:ea typeface="Calibri"/>
                <a:cs typeface="Calibri"/>
              </a:rPr>
              <a:t>Ing. Juan Pablo Borrero</a:t>
            </a:r>
            <a:endParaRPr lang="es-ES" sz="2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s-ES" sz="2800" b="1" dirty="0">
                <a:solidFill>
                  <a:schemeClr val="bg1"/>
                </a:solidFill>
                <a:latin typeface="Aharoni"/>
                <a:ea typeface="Calibri"/>
                <a:cs typeface="Calibri"/>
              </a:rPr>
              <a:t>Ing. Carlos Leal</a:t>
            </a:r>
            <a:endParaRPr lang="es-ES" sz="28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9DB541-794D-F0DC-735E-6319320A1ACC}"/>
              </a:ext>
            </a:extLst>
          </p:cNvPr>
          <p:cNvSpPr txBox="1"/>
          <p:nvPr/>
        </p:nvSpPr>
        <p:spPr>
          <a:xfrm>
            <a:off x="5464656" y="4387960"/>
            <a:ext cx="633835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haroni"/>
                <a:ea typeface="+mn-lt"/>
                <a:cs typeface="+mn-lt"/>
              </a:rPr>
              <a:t>Proyecto Final Base de Datos Mongo </a:t>
            </a:r>
          </a:p>
          <a:p>
            <a:pPr algn="ctr"/>
            <a:r>
              <a:rPr lang="es-E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haroni"/>
                <a:ea typeface="Calibri"/>
                <a:cs typeface="Calibri"/>
              </a:rPr>
              <a:t>2025-1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BC5880D-3872-F1E0-B626-AE8886C52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447" y="1364476"/>
            <a:ext cx="5910775" cy="159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CE1D0EA-E035-4602-E74A-30FF9A94AE27}"/>
              </a:ext>
            </a:extLst>
          </p:cNvPr>
          <p:cNvSpPr txBox="1"/>
          <p:nvPr/>
        </p:nvSpPr>
        <p:spPr>
          <a:xfrm>
            <a:off x="117987" y="585736"/>
            <a:ext cx="2507226" cy="4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Insertamos datos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BD0FB1C-F649-2EDE-6C39-CA56356E8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97" y="1026754"/>
            <a:ext cx="8958775" cy="559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07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B698735-F838-30D0-7FEC-DA49130A6DD3}"/>
              </a:ext>
            </a:extLst>
          </p:cNvPr>
          <p:cNvSpPr txBox="1"/>
          <p:nvPr/>
        </p:nvSpPr>
        <p:spPr>
          <a:xfrm>
            <a:off x="117987" y="1006968"/>
            <a:ext cx="11916696" cy="2184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effectLst/>
                <a:latin typeface="gg sans"/>
              </a:rPr>
              <a:t>En MongoDB no hay </a:t>
            </a:r>
            <a:r>
              <a:rPr lang="es-ES" b="0" i="0" dirty="0" err="1">
                <a:effectLst/>
                <a:latin typeface="gg sans"/>
              </a:rPr>
              <a:t>JOINs</a:t>
            </a:r>
            <a:r>
              <a:rPr lang="es-ES" b="0" i="0" dirty="0">
                <a:effectLst/>
                <a:latin typeface="gg sans"/>
              </a:rPr>
              <a:t> como en SQL, pero puedes lograr consultas equivalentes usando el operador $</a:t>
            </a:r>
            <a:r>
              <a:rPr lang="es-ES" b="0" i="0" dirty="0" err="1">
                <a:effectLst/>
                <a:latin typeface="gg sans"/>
              </a:rPr>
              <a:t>lookup</a:t>
            </a:r>
            <a:r>
              <a:rPr lang="es-ES" b="0" i="0" dirty="0">
                <a:effectLst/>
                <a:latin typeface="gg sans"/>
              </a:rPr>
              <a:t> dentro de agregaciones (</a:t>
            </a:r>
            <a:r>
              <a:rPr lang="es-ES" b="0" i="0" dirty="0" err="1">
                <a:effectLst/>
                <a:latin typeface="gg sans"/>
              </a:rPr>
              <a:t>aggregate</a:t>
            </a:r>
            <a:r>
              <a:rPr lang="es-ES" b="0" i="0" dirty="0">
                <a:effectLst/>
                <a:latin typeface="gg sans"/>
              </a:rPr>
              <a:t>). A continuación, te doy 2 consultas y 2 subconsultas (anidadas) por cada tabla principal usando $</a:t>
            </a:r>
            <a:r>
              <a:rPr lang="es-ES" b="0" i="0" dirty="0" err="1">
                <a:effectLst/>
                <a:latin typeface="gg sans"/>
              </a:rPr>
              <a:t>lookup</a:t>
            </a:r>
            <a:r>
              <a:rPr lang="es-ES" b="0" i="0" dirty="0">
                <a:effectLst/>
                <a:latin typeface="gg sans"/>
              </a:rPr>
              <a:t>, simulando: </a:t>
            </a:r>
          </a:p>
          <a:p>
            <a:r>
              <a:rPr lang="es-ES" b="0" i="0" dirty="0">
                <a:effectLst/>
                <a:latin typeface="gg sans"/>
              </a:rPr>
              <a:t>INNER JOIN: se hace con $</a:t>
            </a:r>
            <a:r>
              <a:rPr lang="es-ES" b="0" i="0" dirty="0" err="1">
                <a:effectLst/>
                <a:latin typeface="gg sans"/>
              </a:rPr>
              <a:t>lookup</a:t>
            </a:r>
            <a:r>
              <a:rPr lang="es-ES" b="0" i="0" dirty="0">
                <a:effectLst/>
                <a:latin typeface="gg sans"/>
              </a:rPr>
              <a:t> seguido de $match. </a:t>
            </a:r>
          </a:p>
          <a:p>
            <a:r>
              <a:rPr lang="es-ES" b="0" i="0" dirty="0">
                <a:effectLst/>
                <a:latin typeface="gg sans"/>
              </a:rPr>
              <a:t>LEFT JOIN: $</a:t>
            </a:r>
            <a:r>
              <a:rPr lang="es-ES" b="0" i="0" dirty="0" err="1">
                <a:effectLst/>
                <a:latin typeface="gg sans"/>
              </a:rPr>
              <a:t>lookup</a:t>
            </a:r>
            <a:r>
              <a:rPr lang="es-ES" b="0" i="0" dirty="0">
                <a:effectLst/>
                <a:latin typeface="gg sans"/>
              </a:rPr>
              <a:t> por defecto ya es un </a:t>
            </a:r>
            <a:r>
              <a:rPr lang="es-ES" b="0" i="0" dirty="0" err="1">
                <a:effectLst/>
                <a:latin typeface="gg sans"/>
              </a:rPr>
              <a:t>left</a:t>
            </a:r>
            <a:r>
              <a:rPr lang="es-ES" b="0" i="0" dirty="0">
                <a:effectLst/>
                <a:latin typeface="gg sans"/>
              </a:rPr>
              <a:t> </a:t>
            </a:r>
            <a:r>
              <a:rPr lang="es-ES" b="0" i="0" dirty="0" err="1">
                <a:effectLst/>
                <a:latin typeface="gg sans"/>
              </a:rPr>
              <a:t>join</a:t>
            </a:r>
            <a:r>
              <a:rPr lang="es-ES" b="0" i="0" dirty="0">
                <a:effectLst/>
                <a:latin typeface="gg sans"/>
              </a:rPr>
              <a:t>. </a:t>
            </a:r>
          </a:p>
          <a:p>
            <a:r>
              <a:rPr lang="es-ES" b="0" i="0" dirty="0">
                <a:effectLst/>
                <a:latin typeface="gg sans"/>
              </a:rPr>
              <a:t>RIGHT JOIN: no se soporta directamente, pero se puede simular reordenando la colección principal.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BE53181-A1E2-CDFA-C14A-CAC3D33AED99}"/>
              </a:ext>
            </a:extLst>
          </p:cNvPr>
          <p:cNvSpPr txBox="1"/>
          <p:nvPr/>
        </p:nvSpPr>
        <p:spPr>
          <a:xfrm>
            <a:off x="117987" y="585736"/>
            <a:ext cx="1868129" cy="4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Consultas</a:t>
            </a:r>
          </a:p>
        </p:txBody>
      </p:sp>
    </p:spTree>
    <p:extLst>
      <p:ext uri="{BB962C8B-B14F-4D97-AF65-F5344CB8AC3E}">
        <p14:creationId xmlns:p14="http://schemas.microsoft.com/office/powerpoint/2010/main" val="2069187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2695CC7-3A8B-075E-71F1-3A656C3B7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348" y="212065"/>
            <a:ext cx="9204582" cy="57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B3DE7A1-BC16-A8F1-1C7C-EBA2552AA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819" y="624905"/>
            <a:ext cx="8575317" cy="535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97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6BD50FF-7841-FE83-D168-EFA52E59E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477" y="494731"/>
            <a:ext cx="9145588" cy="571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098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672BA6E-854D-0363-2F46-D6393100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805" y="968491"/>
            <a:ext cx="8371008" cy="522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82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F211201-301C-9558-6D6D-14667C9034D5}"/>
              </a:ext>
            </a:extLst>
          </p:cNvPr>
          <p:cNvSpPr txBox="1"/>
          <p:nvPr/>
        </p:nvSpPr>
        <p:spPr>
          <a:xfrm>
            <a:off x="678426" y="363793"/>
            <a:ext cx="875071" cy="4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vistas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5D4053A-6219-89CF-9A87-DE638EA69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632" y="1378017"/>
            <a:ext cx="6992323" cy="436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657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2809C7F-7C39-539C-E3AC-772112C62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75" y="1512080"/>
            <a:ext cx="7533098" cy="470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EDD0F16-E88F-D921-7C66-9312AA4AB44E}"/>
              </a:ext>
            </a:extLst>
          </p:cNvPr>
          <p:cNvSpPr txBox="1"/>
          <p:nvPr/>
        </p:nvSpPr>
        <p:spPr>
          <a:xfrm>
            <a:off x="255639" y="806245"/>
            <a:ext cx="1868129" cy="4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crud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74A5CBA-54FF-D066-EA62-27A4BAB0CD59}"/>
              </a:ext>
            </a:extLst>
          </p:cNvPr>
          <p:cNvSpPr txBox="1"/>
          <p:nvPr/>
        </p:nvSpPr>
        <p:spPr>
          <a:xfrm>
            <a:off x="7515022" y="619431"/>
            <a:ext cx="467856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+mj-lt"/>
              <a:buAutoNum type="arabicPeriod"/>
            </a:pPr>
            <a:r>
              <a:rPr lang="es-ES" sz="1400" b="0" i="0" dirty="0">
                <a:effectLst/>
                <a:latin typeface="inherit"/>
              </a:rPr>
              <a:t>ocurre porque las funciones del sistema (</a:t>
            </a:r>
            <a:r>
              <a:rPr lang="es-ES" sz="1400" b="0" i="0" dirty="0" err="1">
                <a:effectLst/>
                <a:latin typeface="inherit"/>
              </a:rPr>
              <a:t>db.system.js.save</a:t>
            </a:r>
            <a:r>
              <a:rPr lang="es-ES" sz="1400" b="0" i="0" dirty="0">
                <a:effectLst/>
                <a:latin typeface="inherit"/>
              </a:rPr>
              <a:t>) han sido descontinuadas en versiones recientes de MongoDB (v4.2 en adelante). MongoDB ya no soporta </a:t>
            </a:r>
            <a:r>
              <a:rPr lang="es-ES" sz="1400" b="0" i="0" dirty="0" err="1">
                <a:effectLst/>
                <a:latin typeface="inherit"/>
              </a:rPr>
              <a:t>stored</a:t>
            </a:r>
            <a:r>
              <a:rPr lang="es-ES" sz="1400" b="0" i="0" dirty="0">
                <a:effectLst/>
                <a:latin typeface="inherit"/>
              </a:rPr>
              <a:t> JavaScript </a:t>
            </a:r>
            <a:r>
              <a:rPr lang="es-ES" sz="1400" b="0" i="0" dirty="0" err="1">
                <a:effectLst/>
                <a:latin typeface="inherit"/>
              </a:rPr>
              <a:t>functions</a:t>
            </a:r>
            <a:r>
              <a:rPr lang="es-ES" sz="1400" b="0" i="0" dirty="0">
                <a:effectLst/>
                <a:latin typeface="inherit"/>
              </a:rPr>
              <a:t> directamente en el servidor por razones de seguridad y rendimiento.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F0A65F2-DD4F-6558-2D96-044648A17B64}"/>
              </a:ext>
            </a:extLst>
          </p:cNvPr>
          <p:cNvSpPr txBox="1"/>
          <p:nvPr/>
        </p:nvSpPr>
        <p:spPr>
          <a:xfrm>
            <a:off x="7515023" y="1788982"/>
            <a:ext cx="414675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+mj-lt"/>
              <a:buAutoNum type="arabicPeriod"/>
            </a:pPr>
            <a:r>
              <a:rPr lang="es-ES" sz="1400" b="0" i="0" dirty="0">
                <a:effectLst/>
                <a:latin typeface="inherit"/>
              </a:rPr>
              <a:t>Usar scripts desde el </a:t>
            </a:r>
            <a:r>
              <a:rPr lang="es-ES" sz="1400" b="0" i="0" dirty="0" err="1">
                <a:effectLst/>
                <a:latin typeface="inherit"/>
              </a:rPr>
              <a:t>backend</a:t>
            </a:r>
            <a:endParaRPr lang="es-ES" sz="1400" b="0" i="0" dirty="0">
              <a:effectLst/>
              <a:latin typeface="inherit"/>
            </a:endParaRPr>
          </a:p>
          <a:p>
            <a:r>
              <a:rPr lang="es-ES" sz="1400" b="0" i="0" dirty="0">
                <a:effectLst/>
                <a:latin typeface="gg sans"/>
              </a:rPr>
              <a:t>La mejor práctica hoy en día es mover la lógica al </a:t>
            </a:r>
            <a:r>
              <a:rPr lang="es-ES" sz="1400" b="0" i="0" dirty="0" err="1">
                <a:effectLst/>
                <a:latin typeface="gg sans"/>
              </a:rPr>
              <a:t>backend</a:t>
            </a:r>
            <a:r>
              <a:rPr lang="es-ES" sz="1400" b="0" i="0" dirty="0">
                <a:effectLst/>
                <a:latin typeface="gg sans"/>
              </a:rPr>
              <a:t> (Node.js, Python, etc.). MongoDB se usa para almacenar datos, y la lógica de negocio (como "inscribir estudiante", "registrar progreso") se maneja desde tu aplicación. Te puedo generar ejemplos listos para usar en Node.js con </a:t>
            </a:r>
            <a:r>
              <a:rPr lang="es-ES" sz="1400" b="0" i="0" dirty="0" err="1">
                <a:effectLst/>
                <a:latin typeface="gg sans"/>
              </a:rPr>
              <a:t>Mongoose</a:t>
            </a:r>
            <a:r>
              <a:rPr lang="es-ES" sz="1400" b="0" i="0" dirty="0">
                <a:effectLst/>
                <a:latin typeface="gg sans"/>
              </a:rPr>
              <a:t> o en Python con </a:t>
            </a:r>
            <a:r>
              <a:rPr lang="es-ES" sz="1400" b="0" i="0" dirty="0" err="1">
                <a:effectLst/>
                <a:latin typeface="gg sans"/>
              </a:rPr>
              <a:t>PyMongo</a:t>
            </a:r>
            <a:r>
              <a:rPr lang="es-ES" sz="1400" b="0" i="0" dirty="0">
                <a:effectLst/>
                <a:latin typeface="gg sans"/>
              </a:rPr>
              <a:t>, si me dices qué usas.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984928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9FCFB0CE-1E14-45D2-3C45-8EFE4BFD5F8E}"/>
              </a:ext>
            </a:extLst>
          </p:cNvPr>
          <p:cNvSpPr txBox="1"/>
          <p:nvPr/>
        </p:nvSpPr>
        <p:spPr>
          <a:xfrm>
            <a:off x="6007510" y="637536"/>
            <a:ext cx="6096000" cy="5322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effectLst/>
                <a:latin typeface="gg sans"/>
              </a:rPr>
              <a:t>Entonces, ¿es obligatorio implementar "</a:t>
            </a:r>
            <a:r>
              <a:rPr lang="es-ES" b="0" i="0" dirty="0" err="1">
                <a:effectLst/>
                <a:latin typeface="gg sans"/>
              </a:rPr>
              <a:t>triggers</a:t>
            </a:r>
            <a:r>
              <a:rPr lang="es-ES" b="0" i="0" dirty="0">
                <a:effectLst/>
                <a:latin typeface="gg sans"/>
              </a:rPr>
              <a:t>"? Depende:</a:t>
            </a:r>
          </a:p>
          <a:p>
            <a:endParaRPr lang="es-ES" dirty="0">
              <a:latin typeface="gg sans"/>
            </a:endParaRPr>
          </a:p>
          <a:p>
            <a:r>
              <a:rPr lang="es-ES" b="0" i="0" dirty="0">
                <a:effectLst/>
                <a:latin typeface="gg sans"/>
              </a:rPr>
              <a:t>Si te importa la auditoría automática (por ejemplo, log de inscripciones o actualizaciones): Sí, debes implementar una solución externa con Change </a:t>
            </a:r>
            <a:r>
              <a:rPr lang="es-ES" b="0" i="0" dirty="0" err="1">
                <a:effectLst/>
                <a:latin typeface="gg sans"/>
              </a:rPr>
              <a:t>Streams</a:t>
            </a:r>
            <a:r>
              <a:rPr lang="es-ES" b="0" i="0" dirty="0">
                <a:effectLst/>
                <a:latin typeface="gg sans"/>
              </a:rPr>
              <a:t> (por ejemplo, una app Node.js corriendo en Docker que escuche cambios).</a:t>
            </a:r>
          </a:p>
          <a:p>
            <a:endParaRPr lang="es-ES" dirty="0">
              <a:latin typeface="gg sans"/>
            </a:endParaRPr>
          </a:p>
          <a:p>
            <a:r>
              <a:rPr lang="es-ES" b="0" i="0" dirty="0">
                <a:effectLst/>
                <a:latin typeface="gg sans"/>
              </a:rPr>
              <a:t>Si solo vas a insertar los datos tú manualmente (con scripts, desde la </a:t>
            </a:r>
            <a:r>
              <a:rPr lang="es-ES" b="0" i="0" dirty="0" err="1">
                <a:effectLst/>
                <a:latin typeface="gg sans"/>
              </a:rPr>
              <a:t>shell</a:t>
            </a:r>
            <a:r>
              <a:rPr lang="es-ES" b="0" i="0" dirty="0">
                <a:effectLst/>
                <a:latin typeface="gg sans"/>
              </a:rPr>
              <a:t>): No es obligatorio. Puedes hacer la auditoría "a mano" después de cada operación, o desde tu </a:t>
            </a:r>
            <a:r>
              <a:rPr lang="es-ES" b="0" i="0" dirty="0" err="1">
                <a:effectLst/>
                <a:latin typeface="gg sans"/>
              </a:rPr>
              <a:t>backend</a:t>
            </a:r>
            <a:r>
              <a:rPr lang="es-ES" b="0" i="0" dirty="0">
                <a:effectLst/>
                <a:latin typeface="gg sans"/>
              </a:rPr>
              <a:t> cuando se hace el cambio.</a:t>
            </a:r>
            <a:endParaRPr lang="es-ES" dirty="0">
              <a:latin typeface="gg sans"/>
            </a:endParaRPr>
          </a:p>
          <a:p>
            <a:endParaRPr lang="es-CO" dirty="0"/>
          </a:p>
        </p:txBody>
      </p:sp>
      <p:pic>
        <p:nvPicPr>
          <p:cNvPr id="7180" name="Picture 12">
            <a:extLst>
              <a:ext uri="{FF2B5EF4-FFF2-40B4-BE49-F238E27FC236}">
                <a16:creationId xmlns:a16="http://schemas.microsoft.com/office/drawing/2014/main" id="{A1AD8107-343F-EAE6-A0A4-1817FD0F6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8" y="1266572"/>
            <a:ext cx="5880484" cy="367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763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7CE46CB1-5ABC-6280-7BC2-F6553D3B8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39" y="1247263"/>
            <a:ext cx="8197781" cy="511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DD413DD-98C4-86E5-B20F-43CFD7F06DBC}"/>
              </a:ext>
            </a:extLst>
          </p:cNvPr>
          <p:cNvSpPr txBox="1"/>
          <p:nvPr/>
        </p:nvSpPr>
        <p:spPr>
          <a:xfrm>
            <a:off x="608439" y="585736"/>
            <a:ext cx="1868129" cy="4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Funciones</a:t>
            </a:r>
          </a:p>
        </p:txBody>
      </p:sp>
    </p:spTree>
    <p:extLst>
      <p:ext uri="{BB962C8B-B14F-4D97-AF65-F5344CB8AC3E}">
        <p14:creationId xmlns:p14="http://schemas.microsoft.com/office/powerpoint/2010/main" val="24691260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340</Words>
  <Application>Microsoft Office PowerPoint</Application>
  <PresentationFormat>Personalizado</PresentationFormat>
  <Paragraphs>25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Aharoni</vt:lpstr>
      <vt:lpstr>Arial</vt:lpstr>
      <vt:lpstr>Calibri</vt:lpstr>
      <vt:lpstr>gg sans</vt:lpstr>
      <vt:lpstr>inherit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carlos mauricio</cp:lastModifiedBy>
  <cp:revision>11</cp:revision>
  <dcterms:created xsi:type="dcterms:W3CDTF">2020-08-21T13:03:05Z</dcterms:created>
  <dcterms:modified xsi:type="dcterms:W3CDTF">2025-05-14T06:55:58Z</dcterms:modified>
</cp:coreProperties>
</file>